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2"/>
  </p:sldMasterIdLst>
  <p:sldIdLst>
    <p:sldId id="261" r:id="rId3"/>
    <p:sldId id="256" r:id="rId4"/>
    <p:sldId id="257" r:id="rId5"/>
    <p:sldId id="265" r:id="rId6"/>
    <p:sldId id="258" r:id="rId7"/>
    <p:sldId id="259" r:id="rId8"/>
    <p:sldId id="263" r:id="rId9"/>
    <p:sldId id="266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88A7E099-8E77-4E22-B14F-7005DFCA68A9}" type="datetimeFigureOut">
              <a:rPr lang="en-US"/>
              <a:pPr>
                <a:defRPr/>
              </a:pPr>
              <a:t>10/29/2015</a:t>
            </a:fld>
            <a:endParaRPr lang="en-US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>
              <a:defRPr sz="1300">
                <a:solidFill>
                  <a:srgbClr val="FFFFFF"/>
                </a:solidFill>
              </a:defRPr>
            </a:lvl1pPr>
          </a:lstStyle>
          <a:p>
            <a:fld id="{25CF9CE4-8FBB-422A-82F5-3E091E2A75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4112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CCD39-1DEA-4CCD-9332-8EF8E1AFEB47}" type="datetimeFigureOut">
              <a:rPr lang="en-US"/>
              <a:pPr>
                <a:defRPr/>
              </a:pPr>
              <a:t>10/29/2015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B6593D-3DA9-400F-8B41-5493006514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1308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3A4D4-4DD0-4A59-8D6F-CC515B3BE038}" type="datetimeFigureOut">
              <a:rPr lang="en-US"/>
              <a:pPr>
                <a:defRPr/>
              </a:pPr>
              <a:t>10/29/2015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ABE7A0-B9E3-4327-B7B2-F032E09531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2174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74928-7235-4901-97BF-6E64596971B5}" type="datetimeFigureOut">
              <a:rPr lang="en-US"/>
              <a:pPr>
                <a:defRPr/>
              </a:pPr>
              <a:t>10/29/2015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D60532-DA45-4B1B-8CFD-7789B3EF65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8603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rotWithShape="1">
          <a:gsLst>
            <a:gs pos="0">
              <a:srgbClr val="000000"/>
            </a:gs>
            <a:gs pos="60001">
              <a:srgbClr val="000000"/>
            </a:gs>
            <a:gs pos="100000">
              <a:srgbClr val="6C6C6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Isosceles Triangle 4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4D799-5810-460F-AB84-4AB81C258C0B}" type="datetimeFigureOut">
              <a:rPr lang="en-US"/>
              <a:pPr>
                <a:defRPr/>
              </a:pPr>
              <a:t>10/29/2015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fld id="{45FACD7B-9273-42F2-8E60-F41C7858D8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2151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F4947-D894-4430-89D6-1185412D57EA}" type="datetimeFigureOut">
              <a:rPr lang="en-US"/>
              <a:pPr>
                <a:defRPr/>
              </a:pPr>
              <a:t>10/29/2015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E73420-E916-44B6-9C57-8FCC2C0B25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9970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9D900-54DB-4B3A-8848-8E3A2DDFB31F}" type="datetimeFigureOut">
              <a:rPr lang="en-US"/>
              <a:pPr>
                <a:defRPr/>
              </a:pPr>
              <a:t>10/29/2015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>
              <a:defRPr/>
            </a:lvl1pPr>
          </a:lstStyle>
          <a:p>
            <a:fld id="{228B76AE-1695-4AB9-B200-9BC8BE4568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39355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1A405-8F18-4395-A471-31D0780EBF46}" type="datetimeFigureOut">
              <a:rPr lang="en-US"/>
              <a:pPr>
                <a:defRPr/>
              </a:pPr>
              <a:t>10/29/2015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896018-D648-4D8A-B284-84424B281D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951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3AB96-5661-4B7C-AC9B-5AA22A4D3DFF}" type="datetimeFigureOut">
              <a:rPr lang="en-US"/>
              <a:pPr>
                <a:defRPr/>
              </a:pPr>
              <a:t>10/29/2015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72FD56-D2F3-4956-A402-27DBFA1FCF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9203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70B309C5-86AF-4B38-8230-847D006D9792}" type="datetimeFigureOut">
              <a:rPr lang="en-US"/>
              <a:pPr>
                <a:defRPr/>
              </a:pPr>
              <a:t>10/29/2015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fld id="{3F8A2C4E-BD6B-46F4-AFFD-CD9103D45D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5624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rotWithShape="1">
          <a:gsLst>
            <a:gs pos="0">
              <a:srgbClr val="000000"/>
            </a:gs>
            <a:gs pos="60001">
              <a:srgbClr val="000000"/>
            </a:gs>
            <a:gs pos="100000">
              <a:srgbClr val="6C6C6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87DB227D-183E-4970-A774-CEC9B3FB6640}" type="datetimeFigureOut">
              <a:rPr lang="en-US"/>
              <a:pPr>
                <a:defRPr/>
              </a:pPr>
              <a:t>10/29/2015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>
              <a:defRPr sz="900"/>
            </a:lvl1pPr>
          </a:lstStyle>
          <a:p>
            <a:fld id="{14874AE0-D319-407B-BDA6-4F0B890D55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03162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474747"/>
            </a:gs>
            <a:gs pos="60001">
              <a:srgbClr val="626262"/>
            </a:gs>
            <a:gs pos="100000">
              <a:srgbClr val="8C8C8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227C1DDF-CA1F-498A-B9B9-9D5A8730515B}" type="datetimeFigureOut">
              <a:rPr lang="en-US"/>
              <a:pPr>
                <a:defRPr/>
              </a:pPr>
              <a:t>10/29/2015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Century Gothic" panose="020B0502020202020204" pitchFamily="34" charset="0"/>
              </a:defRPr>
            </a:lvl1pPr>
          </a:lstStyle>
          <a:p>
            <a:fld id="{CC1DAAC1-0750-4A81-93A6-531744AB023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05" r:id="rId4"/>
    <p:sldLayoutId id="2147483813" r:id="rId5"/>
    <p:sldLayoutId id="2147483806" r:id="rId6"/>
    <p:sldLayoutId id="2147483807" r:id="rId7"/>
    <p:sldLayoutId id="2147483814" r:id="rId8"/>
    <p:sldLayoutId id="2147483815" r:id="rId9"/>
    <p:sldLayoutId id="2147483808" r:id="rId10"/>
    <p:sldLayoutId id="2147483809" r:id="rId11"/>
  </p:sldLayoutIdLst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anose="020B0604030504040204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FF90B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Warmup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1.) 16x</a:t>
            </a:r>
            <a:r>
              <a:rPr lang="en-US" altLang="en-US" baseline="30000" smtClean="0"/>
              <a:t>2</a:t>
            </a:r>
            <a:r>
              <a:rPr lang="en-US" altLang="en-US" smtClean="0"/>
              <a:t> – 81			2.) 3x</a:t>
            </a:r>
            <a:r>
              <a:rPr lang="en-US" altLang="en-US" baseline="30000" smtClean="0"/>
              <a:t>2</a:t>
            </a:r>
            <a:r>
              <a:rPr lang="en-US" altLang="en-US" smtClean="0"/>
              <a:t> - 147  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3.) 9x</a:t>
            </a:r>
            <a:r>
              <a:rPr lang="en-US" altLang="en-US" baseline="30000" smtClean="0"/>
              <a:t>7</a:t>
            </a:r>
            <a:r>
              <a:rPr lang="en-US" altLang="en-US" smtClean="0"/>
              <a:t> + 15x</a:t>
            </a:r>
            <a:r>
              <a:rPr lang="en-US" altLang="en-US" baseline="30000" smtClean="0"/>
              <a:t>3 </a:t>
            </a:r>
            <a:r>
              <a:rPr lang="en-US" altLang="en-US" smtClean="0"/>
              <a:t>-18 x</a:t>
            </a:r>
            <a:r>
              <a:rPr lang="en-US" altLang="en-US" baseline="30000" smtClean="0"/>
              <a:t>5</a:t>
            </a:r>
            <a:r>
              <a:rPr lang="en-US" altLang="en-US" smtClean="0"/>
              <a:t>		4.) 2x</a:t>
            </a:r>
            <a:r>
              <a:rPr lang="en-US" altLang="en-US" baseline="30000" smtClean="0"/>
              <a:t>2</a:t>
            </a:r>
            <a:r>
              <a:rPr lang="en-US" altLang="en-US" smtClean="0"/>
              <a:t> + 5x - 12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 Factoring by Grouping 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533400" y="2286000"/>
            <a:ext cx="8061325" cy="1752600"/>
          </a:xfrm>
        </p:spPr>
        <p:txBody>
          <a:bodyPr/>
          <a:lstStyle/>
          <a:p>
            <a:pPr marR="0" eaLnBrk="1" hangingPunct="1">
              <a:spcBef>
                <a:spcPct val="0"/>
              </a:spcBef>
            </a:pPr>
            <a:r>
              <a:rPr lang="en-US" altLang="en-US" dirty="0" smtClean="0">
                <a:ln>
                  <a:noFill/>
                </a:ln>
                <a:solidFill>
                  <a:srgbClr val="FFFFFF"/>
                </a:solidFill>
              </a:rPr>
              <a:t>Section 10.8</a:t>
            </a:r>
            <a:endParaRPr lang="en-US" altLang="en-US" dirty="0" smtClean="0">
              <a:ln>
                <a:noFill/>
              </a:ln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Grouping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en-US" altLang="en-US" smtClean="0"/>
              <a:t>When there are 4 terms, you factor by grouping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Steps</a:t>
            </a:r>
          </a:p>
          <a:p>
            <a:pPr lvl="1" eaLnBrk="1" hangingPunct="1"/>
            <a:r>
              <a:rPr lang="en-US" altLang="en-US" smtClean="0"/>
              <a:t>1.) Group the first 2 terms and the last 2 terms</a:t>
            </a:r>
          </a:p>
          <a:p>
            <a:pPr lvl="1" eaLnBrk="1" hangingPunct="1"/>
            <a:r>
              <a:rPr lang="en-US" altLang="en-US" smtClean="0"/>
              <a:t>2.) Find the GCF of both sets of parenthesis 3.) Rewrite the factors in new parenthesis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200400" y="5715000"/>
            <a:ext cx="2286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715000" y="4191000"/>
            <a:ext cx="1981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733800" y="1981200"/>
            <a:ext cx="1295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81000" y="4114800"/>
            <a:ext cx="29718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Factor Tree</a:t>
            </a:r>
            <a:endParaRPr lang="en-US" dirty="0"/>
          </a:p>
        </p:txBody>
      </p:sp>
      <p:sp>
        <p:nvSpPr>
          <p:cNvPr id="11271" name="Content Placeholder 2"/>
          <p:cNvSpPr>
            <a:spLocks noGrp="1"/>
          </p:cNvSpPr>
          <p:nvPr>
            <p:ph idx="1"/>
          </p:nvPr>
        </p:nvSpPr>
        <p:spPr>
          <a:xfrm>
            <a:off x="228600" y="1882775"/>
            <a:ext cx="8686800" cy="4572000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 smtClean="0"/>
              <a:t>					GCF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mtClean="0"/>
          </a:p>
          <a:p>
            <a:pPr>
              <a:buFont typeface="Wingdings 2" panose="05020102010507070707" pitchFamily="18" charset="2"/>
              <a:buNone/>
            </a:pPr>
            <a:r>
              <a:rPr lang="en-US" altLang="en-US" smtClean="0"/>
              <a:t>		     2					     4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mtClean="0"/>
              <a:t>					  3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mtClean="0"/>
              <a:t>Difference of				Grouping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mtClean="0"/>
              <a:t>Perfect Squares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mtClean="0"/>
              <a:t>				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mtClean="0"/>
              <a:t>				   Trinomials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mtClean="0"/>
          </a:p>
        </p:txBody>
      </p:sp>
      <p:cxnSp>
        <p:nvCxnSpPr>
          <p:cNvPr id="13" name="Straight Arrow Connector 12"/>
          <p:cNvCxnSpPr/>
          <p:nvPr/>
        </p:nvCxnSpPr>
        <p:spPr>
          <a:xfrm rot="16200000" flipH="1">
            <a:off x="6248400" y="3657600"/>
            <a:ext cx="685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029200" y="2362200"/>
            <a:ext cx="12954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3771900" y="2933700"/>
            <a:ext cx="11430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0800000" flipV="1">
            <a:off x="1981200" y="2209800"/>
            <a:ext cx="17526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1371600" y="3581400"/>
            <a:ext cx="6096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3467101" y="4838700"/>
            <a:ext cx="16002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Examples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1.) 3x + 3 + x</a:t>
            </a:r>
            <a:r>
              <a:rPr lang="en-US" altLang="en-US" baseline="30000" smtClean="0"/>
              <a:t>2</a:t>
            </a:r>
            <a:r>
              <a:rPr lang="en-US" altLang="en-US" smtClean="0"/>
              <a:t> + x	2.) x</a:t>
            </a:r>
            <a:r>
              <a:rPr lang="en-US" altLang="en-US" baseline="30000" smtClean="0"/>
              <a:t>3</a:t>
            </a:r>
            <a:r>
              <a:rPr lang="en-US" altLang="en-US" smtClean="0"/>
              <a:t> + 4x</a:t>
            </a:r>
            <a:r>
              <a:rPr lang="en-US" altLang="en-US" baseline="30000" smtClean="0"/>
              <a:t>2</a:t>
            </a:r>
            <a:r>
              <a:rPr lang="en-US" altLang="en-US" smtClean="0"/>
              <a:t> + 6x + 24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Examples (cont.)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3.) x</a:t>
            </a:r>
            <a:r>
              <a:rPr lang="en-US" altLang="en-US" baseline="30000" smtClean="0"/>
              <a:t>2</a:t>
            </a:r>
            <a:r>
              <a:rPr lang="en-US" altLang="en-US" smtClean="0"/>
              <a:t> + 2x + 3x + 6	4.) x</a:t>
            </a:r>
            <a:r>
              <a:rPr lang="en-US" altLang="en-US" baseline="30000" smtClean="0"/>
              <a:t>3</a:t>
            </a:r>
            <a:r>
              <a:rPr lang="en-US" altLang="en-US" smtClean="0"/>
              <a:t> - 2x</a:t>
            </a:r>
            <a:r>
              <a:rPr lang="en-US" altLang="en-US" baseline="30000" smtClean="0"/>
              <a:t>2</a:t>
            </a:r>
            <a:r>
              <a:rPr lang="en-US" altLang="en-US" smtClean="0"/>
              <a:t> – 9x + 18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Class work</a:t>
            </a:r>
            <a:endParaRPr lang="en-US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572000"/>
          </a:xfrm>
        </p:spPr>
        <p:txBody>
          <a:bodyPr/>
          <a:lstStyle/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err="1" smtClean="0"/>
              <a:t>Wkst</a:t>
            </a:r>
            <a:r>
              <a:rPr lang="en-US" altLang="en-US" dirty="0" smtClean="0"/>
              <a:t> 10.8 A # 1-6, 13-24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Homework		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en-US" altLang="en-US" dirty="0" err="1" smtClean="0"/>
              <a:t>Pg</a:t>
            </a:r>
            <a:r>
              <a:rPr lang="en-US" altLang="en-US" dirty="0" smtClean="0"/>
              <a:t> 629 # 29-34</a:t>
            </a:r>
            <a:endParaRPr lang="en-US" alt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version>
  <revision id="1.0.37047.0"/>
</version>
</file>

<file path=customXml/itemProps1.xml><?xml version="1.0" encoding="utf-8"?>
<ds:datastoreItem xmlns:ds="http://schemas.openxmlformats.org/officeDocument/2006/customXml" ds:itemID="{7C04C4FE-96FE-4175-AEB3-8B8BEA81DCE2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127</TotalTime>
  <Words>93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Century Gothic</vt:lpstr>
      <vt:lpstr>Wingdings 2</vt:lpstr>
      <vt:lpstr>Verdana</vt:lpstr>
      <vt:lpstr>Calibri</vt:lpstr>
      <vt:lpstr>Verve</vt:lpstr>
      <vt:lpstr>Warmup</vt:lpstr>
      <vt:lpstr> Factoring by Grouping </vt:lpstr>
      <vt:lpstr>Grouping</vt:lpstr>
      <vt:lpstr>Factor Tree</vt:lpstr>
      <vt:lpstr>Examples</vt:lpstr>
      <vt:lpstr>Examples (cont.)</vt:lpstr>
      <vt:lpstr>Class work</vt:lpstr>
      <vt:lpstr>Homework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Greatest Common Factor</dc:title>
  <dc:creator>JLAKE</dc:creator>
  <cp:lastModifiedBy>LAKE, JEFF</cp:lastModifiedBy>
  <cp:revision>15</cp:revision>
  <dcterms:created xsi:type="dcterms:W3CDTF">2008-12-17T18:54:24Z</dcterms:created>
  <dcterms:modified xsi:type="dcterms:W3CDTF">2015-10-29T17:36:53Z</dcterms:modified>
</cp:coreProperties>
</file>